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61" r:id="rId4"/>
    <p:sldId id="262" r:id="rId5"/>
    <p:sldId id="258" r:id="rId6"/>
    <p:sldId id="259" r:id="rId7"/>
    <p:sldId id="260" r:id="rId8"/>
    <p:sldId id="263" r:id="rId9"/>
    <p:sldId id="266" r:id="rId10"/>
    <p:sldId id="267" r:id="rId11"/>
    <p:sldId id="264" r:id="rId12"/>
    <p:sldId id="268" r:id="rId13"/>
    <p:sldId id="271" r:id="rId14"/>
    <p:sldId id="272" r:id="rId15"/>
    <p:sldId id="269" r:id="rId16"/>
    <p:sldId id="270"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65" r:id="rId30"/>
    <p:sldId id="287" r:id="rId31"/>
    <p:sldId id="291" r:id="rId32"/>
    <p:sldId id="285" r:id="rId33"/>
    <p:sldId id="289" r:id="rId34"/>
    <p:sldId id="290" r:id="rId35"/>
    <p:sldId id="292" r:id="rId36"/>
    <p:sldId id="293" r:id="rId37"/>
    <p:sldId id="288" r:id="rId38"/>
    <p:sldId id="296" r:id="rId39"/>
    <p:sldId id="294" r:id="rId40"/>
    <p:sldId id="295" r:id="rId41"/>
    <p:sldId id="286" r:id="rId42"/>
    <p:sldId id="297"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94647"/>
  </p:normalViewPr>
  <p:slideViewPr>
    <p:cSldViewPr snapToGrid="0" snapToObjects="1">
      <p:cViewPr varScale="1">
        <p:scale>
          <a:sx n="140" d="100"/>
          <a:sy n="140" d="100"/>
        </p:scale>
        <p:origin x="22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1DA75-3FBE-1A4F-954B-CA994D55C189}" type="datetimeFigureOut">
              <a:rPr lang="en-US" smtClean="0"/>
              <a:t>7/11/18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9DE33-5CB9-DE44-8712-59D64AB665A0}" type="slidenum">
              <a:rPr lang="en-US" smtClean="0"/>
              <a:t>‹#›</a:t>
            </a:fld>
            <a:endParaRPr lang="en-US"/>
          </a:p>
        </p:txBody>
      </p:sp>
    </p:spTree>
    <p:extLst>
      <p:ext uri="{BB962C8B-B14F-4D97-AF65-F5344CB8AC3E}">
        <p14:creationId xmlns:p14="http://schemas.microsoft.com/office/powerpoint/2010/main" val="1689846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ended up here-</a:t>
            </a:r>
            <a:r>
              <a:rPr lang="en-US" dirty="0" err="1"/>
              <a:t>ish</a:t>
            </a:r>
            <a:r>
              <a:rPr lang="en-US" dirty="0"/>
              <a:t>. We found a good approach, but it was way too slow!</a:t>
            </a:r>
          </a:p>
        </p:txBody>
      </p:sp>
      <p:sp>
        <p:nvSpPr>
          <p:cNvPr id="4" name="Slide Number Placeholder 3"/>
          <p:cNvSpPr>
            <a:spLocks noGrp="1"/>
          </p:cNvSpPr>
          <p:nvPr>
            <p:ph type="sldNum" sz="quarter" idx="10"/>
          </p:nvPr>
        </p:nvSpPr>
        <p:spPr/>
        <p:txBody>
          <a:bodyPr/>
          <a:lstStyle/>
          <a:p>
            <a:fld id="{2449DE33-5CB9-DE44-8712-59D64AB665A0}" type="slidenum">
              <a:rPr lang="en-US" smtClean="0"/>
              <a:t>2</a:t>
            </a:fld>
            <a:endParaRPr lang="en-US"/>
          </a:p>
        </p:txBody>
      </p:sp>
    </p:spTree>
    <p:extLst>
      <p:ext uri="{BB962C8B-B14F-4D97-AF65-F5344CB8AC3E}">
        <p14:creationId xmlns:p14="http://schemas.microsoft.com/office/powerpoint/2010/main" val="1922972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how the numbers of rules we’re testing increases with pixels – this approach does not scale.</a:t>
            </a:r>
          </a:p>
        </p:txBody>
      </p:sp>
      <p:sp>
        <p:nvSpPr>
          <p:cNvPr id="4" name="Slide Number Placeholder 3"/>
          <p:cNvSpPr>
            <a:spLocks noGrp="1"/>
          </p:cNvSpPr>
          <p:nvPr>
            <p:ph type="sldNum" sz="quarter" idx="10"/>
          </p:nvPr>
        </p:nvSpPr>
        <p:spPr/>
        <p:txBody>
          <a:bodyPr/>
          <a:lstStyle/>
          <a:p>
            <a:fld id="{2449DE33-5CB9-DE44-8712-59D64AB665A0}" type="slidenum">
              <a:rPr lang="en-US" smtClean="0"/>
              <a:t>6</a:t>
            </a:fld>
            <a:endParaRPr lang="en-US"/>
          </a:p>
        </p:txBody>
      </p:sp>
    </p:spTree>
    <p:extLst>
      <p:ext uri="{BB962C8B-B14F-4D97-AF65-F5344CB8AC3E}">
        <p14:creationId xmlns:p14="http://schemas.microsoft.com/office/powerpoint/2010/main" val="269257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 for this inability to scale is intractability. It’s a big deal. </a:t>
            </a:r>
          </a:p>
        </p:txBody>
      </p:sp>
      <p:sp>
        <p:nvSpPr>
          <p:cNvPr id="4" name="Slide Number Placeholder 3"/>
          <p:cNvSpPr>
            <a:spLocks noGrp="1"/>
          </p:cNvSpPr>
          <p:nvPr>
            <p:ph type="sldNum" sz="quarter" idx="10"/>
          </p:nvPr>
        </p:nvSpPr>
        <p:spPr/>
        <p:txBody>
          <a:bodyPr/>
          <a:lstStyle/>
          <a:p>
            <a:fld id="{2449DE33-5CB9-DE44-8712-59D64AB665A0}" type="slidenum">
              <a:rPr lang="en-US" smtClean="0"/>
              <a:t>7</a:t>
            </a:fld>
            <a:endParaRPr lang="en-US"/>
          </a:p>
        </p:txBody>
      </p:sp>
    </p:spTree>
    <p:extLst>
      <p:ext uri="{BB962C8B-B14F-4D97-AF65-F5344CB8AC3E}">
        <p14:creationId xmlns:p14="http://schemas.microsoft.com/office/powerpoint/2010/main" val="783749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many of the problems we care to solve naturally fall into 2 classes. </a:t>
            </a:r>
          </a:p>
        </p:txBody>
      </p:sp>
      <p:sp>
        <p:nvSpPr>
          <p:cNvPr id="4" name="Slide Number Placeholder 3"/>
          <p:cNvSpPr>
            <a:spLocks noGrp="1"/>
          </p:cNvSpPr>
          <p:nvPr>
            <p:ph type="sldNum" sz="quarter" idx="10"/>
          </p:nvPr>
        </p:nvSpPr>
        <p:spPr/>
        <p:txBody>
          <a:bodyPr/>
          <a:lstStyle/>
          <a:p>
            <a:fld id="{2449DE33-5CB9-DE44-8712-59D64AB665A0}" type="slidenum">
              <a:rPr lang="en-US" smtClean="0"/>
              <a:t>8</a:t>
            </a:fld>
            <a:endParaRPr lang="en-US"/>
          </a:p>
        </p:txBody>
      </p:sp>
    </p:spTree>
    <p:extLst>
      <p:ext uri="{BB962C8B-B14F-4D97-AF65-F5344CB8AC3E}">
        <p14:creationId xmlns:p14="http://schemas.microsoft.com/office/powerpoint/2010/main" val="310958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one knows if P=NP, and if you provide a proof either way, the Clay Mathematics institute will give you $1M. </a:t>
            </a:r>
          </a:p>
        </p:txBody>
      </p:sp>
      <p:sp>
        <p:nvSpPr>
          <p:cNvPr id="4" name="Slide Number Placeholder 3"/>
          <p:cNvSpPr>
            <a:spLocks noGrp="1"/>
          </p:cNvSpPr>
          <p:nvPr>
            <p:ph type="sldNum" sz="quarter" idx="10"/>
          </p:nvPr>
        </p:nvSpPr>
        <p:spPr/>
        <p:txBody>
          <a:bodyPr/>
          <a:lstStyle/>
          <a:p>
            <a:fld id="{2449DE33-5CB9-DE44-8712-59D64AB665A0}" type="slidenum">
              <a:rPr lang="en-US" smtClean="0"/>
              <a:t>11</a:t>
            </a:fld>
            <a:endParaRPr lang="en-US"/>
          </a:p>
        </p:txBody>
      </p:sp>
    </p:spTree>
    <p:extLst>
      <p:ext uri="{BB962C8B-B14F-4D97-AF65-F5344CB8AC3E}">
        <p14:creationId xmlns:p14="http://schemas.microsoft.com/office/powerpoint/2010/main" val="655840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there isn’t really 1 best rule. This will allow us to really speed things up!</a:t>
            </a:r>
          </a:p>
        </p:txBody>
      </p:sp>
      <p:sp>
        <p:nvSpPr>
          <p:cNvPr id="4" name="Slide Number Placeholder 3"/>
          <p:cNvSpPr>
            <a:spLocks noGrp="1"/>
          </p:cNvSpPr>
          <p:nvPr>
            <p:ph type="sldNum" sz="quarter" idx="10"/>
          </p:nvPr>
        </p:nvSpPr>
        <p:spPr/>
        <p:txBody>
          <a:bodyPr/>
          <a:lstStyle/>
          <a:p>
            <a:fld id="{2449DE33-5CB9-DE44-8712-59D64AB665A0}" type="slidenum">
              <a:rPr lang="en-US" smtClean="0"/>
              <a:t>15</a:t>
            </a:fld>
            <a:endParaRPr lang="en-US"/>
          </a:p>
        </p:txBody>
      </p:sp>
    </p:spTree>
    <p:extLst>
      <p:ext uri="{BB962C8B-B14F-4D97-AF65-F5344CB8AC3E}">
        <p14:creationId xmlns:p14="http://schemas.microsoft.com/office/powerpoint/2010/main" val="18620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try this on our real data!</a:t>
            </a:r>
          </a:p>
        </p:txBody>
      </p:sp>
      <p:sp>
        <p:nvSpPr>
          <p:cNvPr id="4" name="Slide Number Placeholder 3"/>
          <p:cNvSpPr>
            <a:spLocks noGrp="1"/>
          </p:cNvSpPr>
          <p:nvPr>
            <p:ph type="sldNum" sz="quarter" idx="10"/>
          </p:nvPr>
        </p:nvSpPr>
        <p:spPr/>
        <p:txBody>
          <a:bodyPr/>
          <a:lstStyle/>
          <a:p>
            <a:fld id="{2449DE33-5CB9-DE44-8712-59D64AB665A0}" type="slidenum">
              <a:rPr lang="en-US" smtClean="0"/>
              <a:t>23</a:t>
            </a:fld>
            <a:endParaRPr lang="en-US"/>
          </a:p>
        </p:txBody>
      </p:sp>
    </p:spTree>
    <p:extLst>
      <p:ext uri="{BB962C8B-B14F-4D97-AF65-F5344CB8AC3E}">
        <p14:creationId xmlns:p14="http://schemas.microsoft.com/office/powerpoint/2010/main" val="236592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9E1A-0C7D-E943-83EA-BA6096014F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642DAD-0380-544C-880C-F94E39696C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AD066-523A-DC47-B6B6-2A9AA46FB62F}"/>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5" name="Footer Placeholder 4">
            <a:extLst>
              <a:ext uri="{FF2B5EF4-FFF2-40B4-BE49-F238E27FC236}">
                <a16:creationId xmlns:a16="http://schemas.microsoft.com/office/drawing/2014/main" id="{212D8845-3884-7945-8D03-93BDF69084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F3713-8D39-8648-8826-AC0E89944A7B}"/>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263439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427C-7E4E-7C40-BDF5-A330EA500F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394CE6-3875-9445-BA0F-5203B8DDAAF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02838-718B-3B49-A17A-1FE9730AAB8C}"/>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5" name="Footer Placeholder 4">
            <a:extLst>
              <a:ext uri="{FF2B5EF4-FFF2-40B4-BE49-F238E27FC236}">
                <a16:creationId xmlns:a16="http://schemas.microsoft.com/office/drawing/2014/main" id="{99E0EF60-3F3E-EF4C-9997-51EED8F22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58101-EFB2-9849-99B8-275ADCA3C508}"/>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742324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96C7E-A089-4A40-A7FD-3EABD489EB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8574BC-CF3B-6B4A-ABB6-22A09CF61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72E3-DC89-604C-B640-789E56EB84EF}"/>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5" name="Footer Placeholder 4">
            <a:extLst>
              <a:ext uri="{FF2B5EF4-FFF2-40B4-BE49-F238E27FC236}">
                <a16:creationId xmlns:a16="http://schemas.microsoft.com/office/drawing/2014/main" id="{B958BA9C-C752-2B43-BA9E-C9A3D3624E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34E89-4D48-D845-8BB3-76E58652A703}"/>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1129214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DA6F-6323-D441-8BA9-09B223E122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A072DD-3491-C14E-83F5-B874DEA85A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FE290-C271-7241-8683-3EA0D92C23B4}"/>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5" name="Footer Placeholder 4">
            <a:extLst>
              <a:ext uri="{FF2B5EF4-FFF2-40B4-BE49-F238E27FC236}">
                <a16:creationId xmlns:a16="http://schemas.microsoft.com/office/drawing/2014/main" id="{BB9D7E96-99A5-0B4A-8A31-AA35FF8A5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63470-414F-E040-8F4D-FFA4ECDD802F}"/>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183001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9E95-B8F6-DC43-BFE4-A1EBF9B04E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393E75-0F67-1846-A559-A46E8B38A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5302F2-ED20-D34E-8F37-049AA99F6106}"/>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5" name="Footer Placeholder 4">
            <a:extLst>
              <a:ext uri="{FF2B5EF4-FFF2-40B4-BE49-F238E27FC236}">
                <a16:creationId xmlns:a16="http://schemas.microsoft.com/office/drawing/2014/main" id="{060D26C1-21EA-4748-816C-C8BF23066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0F8B9-01B4-FF47-81C0-FA6C959B50F9}"/>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1104662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6391-68F1-EB49-BA9E-B748A0BA42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028CF8-E4A9-AE48-B372-1D9F86F3D8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CF5903-4966-514E-B941-8162B0756F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DEE4CF-405F-EA49-918F-056E09DD88D8}"/>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6" name="Footer Placeholder 5">
            <a:extLst>
              <a:ext uri="{FF2B5EF4-FFF2-40B4-BE49-F238E27FC236}">
                <a16:creationId xmlns:a16="http://schemas.microsoft.com/office/drawing/2014/main" id="{B09F54F0-EDE4-484A-A40F-DAC6A9A5BF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AF3ED-64C8-5144-B86B-A8153B483E66}"/>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1165034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8ED2-F975-2346-8A9D-0A25CF7F3B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67B6A3-732B-D746-821A-9AF1CEE53D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CCF8C2E-F6D3-484A-A160-23518199DD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FEE986-2EC1-BA4C-9D22-FFF6AC6890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A016335-7C0A-1448-A2D7-06759A81E3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FFE16D-9181-454E-94CC-9F711A52B0AC}"/>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8" name="Footer Placeholder 7">
            <a:extLst>
              <a:ext uri="{FF2B5EF4-FFF2-40B4-BE49-F238E27FC236}">
                <a16:creationId xmlns:a16="http://schemas.microsoft.com/office/drawing/2014/main" id="{8EC09931-4866-074D-96F9-012BE002C1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F4104B-F894-0D45-B913-D2191606770F}"/>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169192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2779-6C41-6A4B-B3F7-FCF7EDC8BD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5A8DCB-2E83-9D4E-ACE4-09A79B89F6FA}"/>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4" name="Footer Placeholder 3">
            <a:extLst>
              <a:ext uri="{FF2B5EF4-FFF2-40B4-BE49-F238E27FC236}">
                <a16:creationId xmlns:a16="http://schemas.microsoft.com/office/drawing/2014/main" id="{18D3C856-BC96-3C4E-B191-DC84FA533E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F8F072-2D84-464B-A60D-0647138FF6A2}"/>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319933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07E0B7-92DE-814E-9F6C-1890FDE06A2F}"/>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3" name="Footer Placeholder 2">
            <a:extLst>
              <a:ext uri="{FF2B5EF4-FFF2-40B4-BE49-F238E27FC236}">
                <a16:creationId xmlns:a16="http://schemas.microsoft.com/office/drawing/2014/main" id="{AB99827A-831F-E146-8660-3CD29340CE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F1673C-CB59-AC44-B23F-ECA24CF8D700}"/>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2753468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A03BF-F70A-FA40-B183-7E8060AB6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B35214-1EB5-F243-82F9-31109224A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1D6814-9251-3B40-8A5A-50240844F8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367F8B-57B2-2A40-9E3B-C4CA6F1B8144}"/>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6" name="Footer Placeholder 5">
            <a:extLst>
              <a:ext uri="{FF2B5EF4-FFF2-40B4-BE49-F238E27FC236}">
                <a16:creationId xmlns:a16="http://schemas.microsoft.com/office/drawing/2014/main" id="{BFDC1E78-3051-E549-AAB4-7E873FA66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EF95E-295E-8A4F-BEDE-8D1BB0E87FEA}"/>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10791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AC43-B5E6-C747-981F-AECF9C0E9B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F28AC1-1303-3541-9AE8-732453C49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0FB9CB-8882-3D46-B010-BA6644D164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C5E1D5-42D9-E546-B5EC-D0E695ECC76C}"/>
              </a:ext>
            </a:extLst>
          </p:cNvPr>
          <p:cNvSpPr>
            <a:spLocks noGrp="1"/>
          </p:cNvSpPr>
          <p:nvPr>
            <p:ph type="dt" sz="half" idx="10"/>
          </p:nvPr>
        </p:nvSpPr>
        <p:spPr/>
        <p:txBody>
          <a:bodyPr/>
          <a:lstStyle/>
          <a:p>
            <a:fld id="{776E61B7-3D3F-934C-9D67-BD55857674FE}" type="datetimeFigureOut">
              <a:rPr lang="en-US" smtClean="0"/>
              <a:t>7/11/18</a:t>
            </a:fld>
            <a:endParaRPr lang="en-US"/>
          </a:p>
        </p:txBody>
      </p:sp>
      <p:sp>
        <p:nvSpPr>
          <p:cNvPr id="6" name="Footer Placeholder 5">
            <a:extLst>
              <a:ext uri="{FF2B5EF4-FFF2-40B4-BE49-F238E27FC236}">
                <a16:creationId xmlns:a16="http://schemas.microsoft.com/office/drawing/2014/main" id="{14A5C3DF-E4C5-414D-9E55-7F76EA732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506C28-C633-5744-BA97-D18A9AF4A8DF}"/>
              </a:ext>
            </a:extLst>
          </p:cNvPr>
          <p:cNvSpPr>
            <a:spLocks noGrp="1"/>
          </p:cNvSpPr>
          <p:nvPr>
            <p:ph type="sldNum" sz="quarter" idx="12"/>
          </p:nvPr>
        </p:nvSpPr>
        <p:spPr/>
        <p:txBody>
          <a:bodyPr/>
          <a:lstStyle/>
          <a:p>
            <a:fld id="{48B8049F-6268-FA49-92D2-F711F043E897}" type="slidenum">
              <a:rPr lang="en-US" smtClean="0"/>
              <a:t>‹#›</a:t>
            </a:fld>
            <a:endParaRPr lang="en-US"/>
          </a:p>
        </p:txBody>
      </p:sp>
    </p:spTree>
    <p:extLst>
      <p:ext uri="{BB962C8B-B14F-4D97-AF65-F5344CB8AC3E}">
        <p14:creationId xmlns:p14="http://schemas.microsoft.com/office/powerpoint/2010/main" val="282937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64F51-1535-AC4E-B4EE-51075B6628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0906D7-FA58-294C-BA29-39FF9E416F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A5B09-B327-DE4E-853A-247E1F5BF0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E61B7-3D3F-934C-9D67-BD55857674FE}" type="datetimeFigureOut">
              <a:rPr lang="en-US" smtClean="0"/>
              <a:t>7/11/18</a:t>
            </a:fld>
            <a:endParaRPr lang="en-US"/>
          </a:p>
        </p:txBody>
      </p:sp>
      <p:sp>
        <p:nvSpPr>
          <p:cNvPr id="5" name="Footer Placeholder 4">
            <a:extLst>
              <a:ext uri="{FF2B5EF4-FFF2-40B4-BE49-F238E27FC236}">
                <a16:creationId xmlns:a16="http://schemas.microsoft.com/office/drawing/2014/main" id="{BFC28EAF-20A3-B84C-8E10-CB08839AE8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7FCCB2-21DD-7443-8246-BAD39BEEA4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8049F-6268-FA49-92D2-F711F043E897}" type="slidenum">
              <a:rPr lang="en-US" smtClean="0"/>
              <a:t>‹#›</a:t>
            </a:fld>
            <a:endParaRPr lang="en-US"/>
          </a:p>
        </p:txBody>
      </p:sp>
    </p:spTree>
    <p:extLst>
      <p:ext uri="{BB962C8B-B14F-4D97-AF65-F5344CB8AC3E}">
        <p14:creationId xmlns:p14="http://schemas.microsoft.com/office/powerpoint/2010/main" val="3830002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1CDDA-1076-8945-ACE2-F46DBF01DF27}"/>
              </a:ext>
            </a:extLst>
          </p:cNvPr>
          <p:cNvSpPr>
            <a:spLocks noGrp="1"/>
          </p:cNvSpPr>
          <p:nvPr>
            <p:ph type="ctrTitle"/>
          </p:nvPr>
        </p:nvSpPr>
        <p:spPr/>
        <p:txBody>
          <a:bodyPr/>
          <a:lstStyle/>
          <a:p>
            <a:r>
              <a:rPr lang="en-US" b="1" dirty="0"/>
              <a:t>Decision Trees</a:t>
            </a:r>
          </a:p>
        </p:txBody>
      </p:sp>
    </p:spTree>
    <p:extLst>
      <p:ext uri="{BB962C8B-B14F-4D97-AF65-F5344CB8AC3E}">
        <p14:creationId xmlns:p14="http://schemas.microsoft.com/office/powerpoint/2010/main" val="4256509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9295B-CB51-9141-B803-9CA88E9E28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369"/>
            <a:ext cx="12192000" cy="6855262"/>
          </a:xfrm>
          <a:prstGeom prst="rect">
            <a:avLst/>
          </a:prstGeom>
        </p:spPr>
      </p:pic>
    </p:spTree>
    <p:extLst>
      <p:ext uri="{BB962C8B-B14F-4D97-AF65-F5344CB8AC3E}">
        <p14:creationId xmlns:p14="http://schemas.microsoft.com/office/powerpoint/2010/main" val="4098314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0F8E2-DD92-BC45-B44F-3A53A85A68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53" y="0"/>
            <a:ext cx="12183894" cy="6858000"/>
          </a:xfrm>
          <a:prstGeom prst="rect">
            <a:avLst/>
          </a:prstGeom>
        </p:spPr>
      </p:pic>
    </p:spTree>
    <p:extLst>
      <p:ext uri="{BB962C8B-B14F-4D97-AF65-F5344CB8AC3E}">
        <p14:creationId xmlns:p14="http://schemas.microsoft.com/office/powerpoint/2010/main" val="4067781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447F6-11C7-C349-BABF-E1C8A4328A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877"/>
            <a:ext cx="12192000" cy="6834245"/>
          </a:xfrm>
          <a:prstGeom prst="rect">
            <a:avLst/>
          </a:prstGeom>
        </p:spPr>
      </p:pic>
      <p:sp>
        <p:nvSpPr>
          <p:cNvPr id="4" name="TextBox 3">
            <a:extLst>
              <a:ext uri="{FF2B5EF4-FFF2-40B4-BE49-F238E27FC236}">
                <a16:creationId xmlns:a16="http://schemas.microsoft.com/office/drawing/2014/main" id="{B8A4C111-E2CA-604D-B201-2DB105C0D336}"/>
              </a:ext>
            </a:extLst>
          </p:cNvPr>
          <p:cNvSpPr txBox="1"/>
          <p:nvPr/>
        </p:nvSpPr>
        <p:spPr>
          <a:xfrm>
            <a:off x="242943" y="393192"/>
            <a:ext cx="11474824" cy="492443"/>
          </a:xfrm>
          <a:prstGeom prst="rect">
            <a:avLst/>
          </a:prstGeom>
          <a:noFill/>
        </p:spPr>
        <p:txBody>
          <a:bodyPr wrap="square" rtlCol="0">
            <a:spAutoFit/>
          </a:bodyPr>
          <a:lstStyle/>
          <a:p>
            <a:r>
              <a:rPr lang="en-US" sz="2600" b="1" dirty="0"/>
              <a:t>Is our problem in P or NP?</a:t>
            </a:r>
          </a:p>
        </p:txBody>
      </p:sp>
    </p:spTree>
    <p:extLst>
      <p:ext uri="{BB962C8B-B14F-4D97-AF65-F5344CB8AC3E}">
        <p14:creationId xmlns:p14="http://schemas.microsoft.com/office/powerpoint/2010/main" val="3596091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A4C111-E2CA-604D-B201-2DB105C0D336}"/>
              </a:ext>
            </a:extLst>
          </p:cNvPr>
          <p:cNvSpPr txBox="1"/>
          <p:nvPr/>
        </p:nvSpPr>
        <p:spPr>
          <a:xfrm>
            <a:off x="325239" y="5522976"/>
            <a:ext cx="11474824" cy="492443"/>
          </a:xfrm>
          <a:prstGeom prst="rect">
            <a:avLst/>
          </a:prstGeom>
          <a:noFill/>
        </p:spPr>
        <p:txBody>
          <a:bodyPr wrap="square" rtlCol="0">
            <a:spAutoFit/>
          </a:bodyPr>
          <a:lstStyle/>
          <a:p>
            <a:r>
              <a:rPr lang="en-US" sz="2600" b="1" dirty="0"/>
              <a:t>So…I have some bad news for you.</a:t>
            </a:r>
          </a:p>
        </p:txBody>
      </p:sp>
      <p:pic>
        <p:nvPicPr>
          <p:cNvPr id="6" name="Picture 5">
            <a:extLst>
              <a:ext uri="{FF2B5EF4-FFF2-40B4-BE49-F238E27FC236}">
                <a16:creationId xmlns:a16="http://schemas.microsoft.com/office/drawing/2014/main" id="{524FB858-0DD1-714A-9185-3EF1496418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26841" y="0"/>
            <a:ext cx="5241838" cy="6858000"/>
          </a:xfrm>
          <a:prstGeom prst="rect">
            <a:avLst/>
          </a:prstGeom>
        </p:spPr>
      </p:pic>
    </p:spTree>
    <p:extLst>
      <p:ext uri="{BB962C8B-B14F-4D97-AF65-F5344CB8AC3E}">
        <p14:creationId xmlns:p14="http://schemas.microsoft.com/office/powerpoint/2010/main" val="208446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7A6EF-F3AD-3844-BDA5-5AEA6003A6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7070"/>
            <a:ext cx="12192000" cy="6800930"/>
          </a:xfrm>
          <a:prstGeom prst="rect">
            <a:avLst/>
          </a:prstGeom>
        </p:spPr>
      </p:pic>
      <p:sp>
        <p:nvSpPr>
          <p:cNvPr id="7" name="TextBox 6">
            <a:extLst>
              <a:ext uri="{FF2B5EF4-FFF2-40B4-BE49-F238E27FC236}">
                <a16:creationId xmlns:a16="http://schemas.microsoft.com/office/drawing/2014/main" id="{362F8463-CA2F-3840-8AF9-665C17EA438C}"/>
              </a:ext>
            </a:extLst>
          </p:cNvPr>
          <p:cNvSpPr txBox="1"/>
          <p:nvPr/>
        </p:nvSpPr>
        <p:spPr>
          <a:xfrm>
            <a:off x="358588" y="283464"/>
            <a:ext cx="11474824" cy="892552"/>
          </a:xfrm>
          <a:prstGeom prst="rect">
            <a:avLst/>
          </a:prstGeom>
          <a:noFill/>
        </p:spPr>
        <p:txBody>
          <a:bodyPr wrap="square" rtlCol="0">
            <a:spAutoFit/>
          </a:bodyPr>
          <a:lstStyle/>
          <a:p>
            <a:r>
              <a:rPr lang="en-US" sz="2600" b="1" dirty="0"/>
              <a:t>However, in the 70s and 80s these researchers (independently) found a very good approximate solutions to our problem. Let’s see how.</a:t>
            </a:r>
          </a:p>
        </p:txBody>
      </p:sp>
    </p:spTree>
    <p:extLst>
      <p:ext uri="{BB962C8B-B14F-4D97-AF65-F5344CB8AC3E}">
        <p14:creationId xmlns:p14="http://schemas.microsoft.com/office/powerpoint/2010/main" val="25039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CCE4C4-8939-C04D-B5C1-9DE95B6DBC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068"/>
            <a:ext cx="12192000" cy="6843864"/>
          </a:xfrm>
          <a:prstGeom prst="rect">
            <a:avLst/>
          </a:prstGeom>
        </p:spPr>
      </p:pic>
    </p:spTree>
    <p:extLst>
      <p:ext uri="{BB962C8B-B14F-4D97-AF65-F5344CB8AC3E}">
        <p14:creationId xmlns:p14="http://schemas.microsoft.com/office/powerpoint/2010/main" val="187261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0ACB64-62F1-524F-BB9E-E9C773E2F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5" y="0"/>
            <a:ext cx="12191189" cy="6858000"/>
          </a:xfrm>
          <a:prstGeom prst="rect">
            <a:avLst/>
          </a:prstGeom>
        </p:spPr>
      </p:pic>
    </p:spTree>
    <p:extLst>
      <p:ext uri="{BB962C8B-B14F-4D97-AF65-F5344CB8AC3E}">
        <p14:creationId xmlns:p14="http://schemas.microsoft.com/office/powerpoint/2010/main" val="2546906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88378-A4CF-FA43-AA9E-71AA757702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115"/>
            <a:ext cx="12192000" cy="6839770"/>
          </a:xfrm>
          <a:prstGeom prst="rect">
            <a:avLst/>
          </a:prstGeom>
        </p:spPr>
      </p:pic>
    </p:spTree>
    <p:extLst>
      <p:ext uri="{BB962C8B-B14F-4D97-AF65-F5344CB8AC3E}">
        <p14:creationId xmlns:p14="http://schemas.microsoft.com/office/powerpoint/2010/main" val="2919939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7A6DEF-34C8-434C-95D4-8464221607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012"/>
            <a:ext cx="12192000" cy="6821975"/>
          </a:xfrm>
          <a:prstGeom prst="rect">
            <a:avLst/>
          </a:prstGeom>
        </p:spPr>
      </p:pic>
      <p:sp>
        <p:nvSpPr>
          <p:cNvPr id="4" name="TextBox 3">
            <a:extLst>
              <a:ext uri="{FF2B5EF4-FFF2-40B4-BE49-F238E27FC236}">
                <a16:creationId xmlns:a16="http://schemas.microsoft.com/office/drawing/2014/main" id="{E9FC297C-CFA6-D846-963B-DEC13FB5C422}"/>
              </a:ext>
            </a:extLst>
          </p:cNvPr>
          <p:cNvSpPr txBox="1"/>
          <p:nvPr/>
        </p:nvSpPr>
        <p:spPr>
          <a:xfrm>
            <a:off x="193996" y="6025896"/>
            <a:ext cx="11474824" cy="492443"/>
          </a:xfrm>
          <a:prstGeom prst="rect">
            <a:avLst/>
          </a:prstGeom>
          <a:noFill/>
        </p:spPr>
        <p:txBody>
          <a:bodyPr wrap="square" rtlCol="0">
            <a:spAutoFit/>
          </a:bodyPr>
          <a:lstStyle/>
          <a:p>
            <a:r>
              <a:rPr lang="en-US" sz="2600" b="1" dirty="0"/>
              <a:t>The first big idea here is to greedily build our rules one pixel at a time.</a:t>
            </a:r>
          </a:p>
        </p:txBody>
      </p:sp>
    </p:spTree>
    <p:extLst>
      <p:ext uri="{BB962C8B-B14F-4D97-AF65-F5344CB8AC3E}">
        <p14:creationId xmlns:p14="http://schemas.microsoft.com/office/powerpoint/2010/main" val="43966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E4C4F1-958E-584B-B180-BBE9ECB49D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761"/>
            <a:ext cx="12192000" cy="6832478"/>
          </a:xfrm>
          <a:prstGeom prst="rect">
            <a:avLst/>
          </a:prstGeom>
        </p:spPr>
      </p:pic>
      <p:sp>
        <p:nvSpPr>
          <p:cNvPr id="6" name="TextBox 5">
            <a:extLst>
              <a:ext uri="{FF2B5EF4-FFF2-40B4-BE49-F238E27FC236}">
                <a16:creationId xmlns:a16="http://schemas.microsoft.com/office/drawing/2014/main" id="{B39E5A72-AD62-1D4E-92E6-517E15DAB0EA}"/>
              </a:ext>
            </a:extLst>
          </p:cNvPr>
          <p:cNvSpPr txBox="1"/>
          <p:nvPr/>
        </p:nvSpPr>
        <p:spPr>
          <a:xfrm>
            <a:off x="129988" y="6181344"/>
            <a:ext cx="11702348" cy="492443"/>
          </a:xfrm>
          <a:prstGeom prst="rect">
            <a:avLst/>
          </a:prstGeom>
          <a:noFill/>
        </p:spPr>
        <p:txBody>
          <a:bodyPr wrap="square" rtlCol="0">
            <a:spAutoFit/>
          </a:bodyPr>
          <a:lstStyle/>
          <a:p>
            <a:r>
              <a:rPr lang="en-US" sz="2600" b="1" dirty="0"/>
              <a:t>Trees are a nice way to express (and learn) the type of rules we’ve been discussing.</a:t>
            </a:r>
          </a:p>
        </p:txBody>
      </p:sp>
    </p:spTree>
    <p:extLst>
      <p:ext uri="{BB962C8B-B14F-4D97-AF65-F5344CB8AC3E}">
        <p14:creationId xmlns:p14="http://schemas.microsoft.com/office/powerpoint/2010/main" val="1594903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129EE5-B8A6-B14D-9D69-17B62FEB95A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917" y="0"/>
            <a:ext cx="12139083" cy="6858000"/>
          </a:xfrm>
          <a:prstGeom prst="rect">
            <a:avLst/>
          </a:prstGeom>
        </p:spPr>
      </p:pic>
    </p:spTree>
    <p:extLst>
      <p:ext uri="{BB962C8B-B14F-4D97-AF65-F5344CB8AC3E}">
        <p14:creationId xmlns:p14="http://schemas.microsoft.com/office/powerpoint/2010/main" val="215379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0B9FF0-2403-8D4E-B3A3-A5BA3D15E6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669"/>
            <a:ext cx="12192000" cy="6840661"/>
          </a:xfrm>
          <a:prstGeom prst="rect">
            <a:avLst/>
          </a:prstGeom>
        </p:spPr>
      </p:pic>
      <p:sp>
        <p:nvSpPr>
          <p:cNvPr id="4" name="TextBox 3">
            <a:extLst>
              <a:ext uri="{FF2B5EF4-FFF2-40B4-BE49-F238E27FC236}">
                <a16:creationId xmlns:a16="http://schemas.microsoft.com/office/drawing/2014/main" id="{F002EBA5-0210-5145-8116-052D822E701D}"/>
              </a:ext>
            </a:extLst>
          </p:cNvPr>
          <p:cNvSpPr txBox="1"/>
          <p:nvPr/>
        </p:nvSpPr>
        <p:spPr>
          <a:xfrm>
            <a:off x="102556" y="109728"/>
            <a:ext cx="4707188" cy="2092881"/>
          </a:xfrm>
          <a:prstGeom prst="rect">
            <a:avLst/>
          </a:prstGeom>
          <a:noFill/>
        </p:spPr>
        <p:txBody>
          <a:bodyPr wrap="square" rtlCol="0">
            <a:spAutoFit/>
          </a:bodyPr>
          <a:lstStyle/>
          <a:p>
            <a:r>
              <a:rPr lang="en-US" sz="2600" b="1" dirty="0"/>
              <a:t>So we want to grow our trees/build our rules one pixel at a time, but how do we choose which split is best? Which one of these splits is best?</a:t>
            </a:r>
          </a:p>
        </p:txBody>
      </p:sp>
    </p:spTree>
    <p:extLst>
      <p:ext uri="{BB962C8B-B14F-4D97-AF65-F5344CB8AC3E}">
        <p14:creationId xmlns:p14="http://schemas.microsoft.com/office/powerpoint/2010/main" val="1934206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3E3CE-738F-7641-AFC9-AB644D6661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515"/>
            <a:ext cx="12192000" cy="6842970"/>
          </a:xfrm>
          <a:prstGeom prst="rect">
            <a:avLst/>
          </a:prstGeom>
        </p:spPr>
      </p:pic>
      <p:sp>
        <p:nvSpPr>
          <p:cNvPr id="5" name="TextBox 4">
            <a:extLst>
              <a:ext uri="{FF2B5EF4-FFF2-40B4-BE49-F238E27FC236}">
                <a16:creationId xmlns:a16="http://schemas.microsoft.com/office/drawing/2014/main" id="{F8BDAB46-054D-094C-92D7-11A01BA29704}"/>
              </a:ext>
            </a:extLst>
          </p:cNvPr>
          <p:cNvSpPr txBox="1"/>
          <p:nvPr/>
        </p:nvSpPr>
        <p:spPr>
          <a:xfrm>
            <a:off x="139132" y="6199632"/>
            <a:ext cx="4707188" cy="492443"/>
          </a:xfrm>
          <a:prstGeom prst="rect">
            <a:avLst/>
          </a:prstGeom>
          <a:noFill/>
        </p:spPr>
        <p:txBody>
          <a:bodyPr wrap="square" rtlCol="0">
            <a:spAutoFit/>
          </a:bodyPr>
          <a:lstStyle/>
          <a:p>
            <a:r>
              <a:rPr lang="en-US" sz="2600" b="1" dirty="0"/>
              <a:t>How about now?</a:t>
            </a:r>
          </a:p>
        </p:txBody>
      </p:sp>
    </p:spTree>
    <p:extLst>
      <p:ext uri="{BB962C8B-B14F-4D97-AF65-F5344CB8AC3E}">
        <p14:creationId xmlns:p14="http://schemas.microsoft.com/office/powerpoint/2010/main" val="3920755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516272-AC32-234B-A475-C446344FF6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115"/>
            <a:ext cx="12192000" cy="6839770"/>
          </a:xfrm>
          <a:prstGeom prst="rect">
            <a:avLst/>
          </a:prstGeom>
        </p:spPr>
      </p:pic>
      <p:sp>
        <p:nvSpPr>
          <p:cNvPr id="4" name="TextBox 3">
            <a:extLst>
              <a:ext uri="{FF2B5EF4-FFF2-40B4-BE49-F238E27FC236}">
                <a16:creationId xmlns:a16="http://schemas.microsoft.com/office/drawing/2014/main" id="{51FE4182-A425-3740-B76E-917599B546EE}"/>
              </a:ext>
            </a:extLst>
          </p:cNvPr>
          <p:cNvSpPr txBox="1"/>
          <p:nvPr/>
        </p:nvSpPr>
        <p:spPr>
          <a:xfrm>
            <a:off x="102556" y="109728"/>
            <a:ext cx="4707188" cy="1692771"/>
          </a:xfrm>
          <a:prstGeom prst="rect">
            <a:avLst/>
          </a:prstGeom>
          <a:noFill/>
        </p:spPr>
        <p:txBody>
          <a:bodyPr wrap="square" rtlCol="0">
            <a:spAutoFit/>
          </a:bodyPr>
          <a:lstStyle/>
          <a:p>
            <a:r>
              <a:rPr lang="en-US" sz="2600" b="1" dirty="0"/>
              <a:t>One way to choose good splits is to count the number of errors after labeling each leaf with the majority class.</a:t>
            </a:r>
          </a:p>
        </p:txBody>
      </p:sp>
    </p:spTree>
    <p:extLst>
      <p:ext uri="{BB962C8B-B14F-4D97-AF65-F5344CB8AC3E}">
        <p14:creationId xmlns:p14="http://schemas.microsoft.com/office/powerpoint/2010/main" val="2213789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793B6-6A62-134E-BF92-D67F00E9CB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23"/>
            <a:ext cx="12192000" cy="6854354"/>
          </a:xfrm>
          <a:prstGeom prst="rect">
            <a:avLst/>
          </a:prstGeom>
        </p:spPr>
      </p:pic>
    </p:spTree>
    <p:extLst>
      <p:ext uri="{BB962C8B-B14F-4D97-AF65-F5344CB8AC3E}">
        <p14:creationId xmlns:p14="http://schemas.microsoft.com/office/powerpoint/2010/main" val="3539034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4C645F-0B30-A145-A44A-6E58BE6325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519"/>
            <a:ext cx="12192000" cy="6812962"/>
          </a:xfrm>
          <a:prstGeom prst="rect">
            <a:avLst/>
          </a:prstGeom>
        </p:spPr>
      </p:pic>
    </p:spTree>
    <p:extLst>
      <p:ext uri="{BB962C8B-B14F-4D97-AF65-F5344CB8AC3E}">
        <p14:creationId xmlns:p14="http://schemas.microsoft.com/office/powerpoint/2010/main" val="3312504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38ECE5-F64D-1A4A-92A9-BA4CE8F2B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277"/>
            <a:ext cx="12192000" cy="6823446"/>
          </a:xfrm>
          <a:prstGeom prst="rect">
            <a:avLst/>
          </a:prstGeom>
        </p:spPr>
      </p:pic>
    </p:spTree>
    <p:extLst>
      <p:ext uri="{BB962C8B-B14F-4D97-AF65-F5344CB8AC3E}">
        <p14:creationId xmlns:p14="http://schemas.microsoft.com/office/powerpoint/2010/main" val="195787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AC053-0FE9-7046-936F-ECB215AEDA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115"/>
            <a:ext cx="12192000" cy="6839770"/>
          </a:xfrm>
          <a:prstGeom prst="rect">
            <a:avLst/>
          </a:prstGeom>
        </p:spPr>
      </p:pic>
      <p:sp>
        <p:nvSpPr>
          <p:cNvPr id="4" name="TextBox 3">
            <a:extLst>
              <a:ext uri="{FF2B5EF4-FFF2-40B4-BE49-F238E27FC236}">
                <a16:creationId xmlns:a16="http://schemas.microsoft.com/office/drawing/2014/main" id="{76489634-686C-B747-AF49-0E020589C5AC}"/>
              </a:ext>
            </a:extLst>
          </p:cNvPr>
          <p:cNvSpPr txBox="1"/>
          <p:nvPr/>
        </p:nvSpPr>
        <p:spPr>
          <a:xfrm>
            <a:off x="5351212" y="5897880"/>
            <a:ext cx="4707188" cy="492443"/>
          </a:xfrm>
          <a:prstGeom prst="rect">
            <a:avLst/>
          </a:prstGeom>
          <a:noFill/>
        </p:spPr>
        <p:txBody>
          <a:bodyPr wrap="square" rtlCol="0">
            <a:spAutoFit/>
          </a:bodyPr>
          <a:lstStyle/>
          <a:p>
            <a:r>
              <a:rPr lang="en-US" sz="2600" b="1" dirty="0"/>
              <a:t>Well, shit.</a:t>
            </a:r>
          </a:p>
        </p:txBody>
      </p:sp>
    </p:spTree>
    <p:extLst>
      <p:ext uri="{BB962C8B-B14F-4D97-AF65-F5344CB8AC3E}">
        <p14:creationId xmlns:p14="http://schemas.microsoft.com/office/powerpoint/2010/main" val="758303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0F079-19BE-DC40-B736-67A8655095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83894" cy="6858000"/>
          </a:xfrm>
          <a:prstGeom prst="rect">
            <a:avLst/>
          </a:prstGeom>
        </p:spPr>
      </p:pic>
      <p:sp>
        <p:nvSpPr>
          <p:cNvPr id="4" name="TextBox 3">
            <a:extLst>
              <a:ext uri="{FF2B5EF4-FFF2-40B4-BE49-F238E27FC236}">
                <a16:creationId xmlns:a16="http://schemas.microsoft.com/office/drawing/2014/main" id="{DA5DB4D3-4445-4F48-96CE-A4C62AAB6698}"/>
              </a:ext>
            </a:extLst>
          </p:cNvPr>
          <p:cNvSpPr txBox="1"/>
          <p:nvPr/>
        </p:nvSpPr>
        <p:spPr>
          <a:xfrm>
            <a:off x="93412" y="109728"/>
            <a:ext cx="4908356" cy="1692771"/>
          </a:xfrm>
          <a:prstGeom prst="rect">
            <a:avLst/>
          </a:prstGeom>
          <a:noFill/>
        </p:spPr>
        <p:txBody>
          <a:bodyPr wrap="square" rtlCol="0">
            <a:spAutoFit/>
          </a:bodyPr>
          <a:lstStyle/>
          <a:p>
            <a:r>
              <a:rPr lang="en-US" sz="2600" b="1" dirty="0"/>
              <a:t>Here’s the toy data version of the same problem. Maybe there’s a better way to measure the quality of each split?</a:t>
            </a:r>
          </a:p>
        </p:txBody>
      </p:sp>
    </p:spTree>
    <p:extLst>
      <p:ext uri="{BB962C8B-B14F-4D97-AF65-F5344CB8AC3E}">
        <p14:creationId xmlns:p14="http://schemas.microsoft.com/office/powerpoint/2010/main" val="3591953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DD6228-2A64-9343-889B-871262B341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676"/>
            <a:ext cx="12192000" cy="6826648"/>
          </a:xfrm>
          <a:prstGeom prst="rect">
            <a:avLst/>
          </a:prstGeom>
        </p:spPr>
      </p:pic>
      <p:sp>
        <p:nvSpPr>
          <p:cNvPr id="4" name="TextBox 3">
            <a:extLst>
              <a:ext uri="{FF2B5EF4-FFF2-40B4-BE49-F238E27FC236}">
                <a16:creationId xmlns:a16="http://schemas.microsoft.com/office/drawing/2014/main" id="{92F87BA7-130F-A44E-8F5F-A5B24A1E6674}"/>
              </a:ext>
            </a:extLst>
          </p:cNvPr>
          <p:cNvSpPr txBox="1"/>
          <p:nvPr/>
        </p:nvSpPr>
        <p:spPr>
          <a:xfrm>
            <a:off x="93412" y="109728"/>
            <a:ext cx="3902516" cy="1292662"/>
          </a:xfrm>
          <a:prstGeom prst="rect">
            <a:avLst/>
          </a:prstGeom>
          <a:noFill/>
        </p:spPr>
        <p:txBody>
          <a:bodyPr wrap="square" rtlCol="0">
            <a:spAutoFit/>
          </a:bodyPr>
          <a:lstStyle/>
          <a:p>
            <a:r>
              <a:rPr lang="en-US" sz="2600" b="1" dirty="0"/>
              <a:t>Here’s one way we could measure impurity – the minority class faction.</a:t>
            </a:r>
          </a:p>
        </p:txBody>
      </p:sp>
    </p:spTree>
    <p:extLst>
      <p:ext uri="{BB962C8B-B14F-4D97-AF65-F5344CB8AC3E}">
        <p14:creationId xmlns:p14="http://schemas.microsoft.com/office/powerpoint/2010/main" val="136179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13E61-13C6-9B4F-8629-B20E7A4270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519"/>
            <a:ext cx="12192000" cy="6812962"/>
          </a:xfrm>
          <a:prstGeom prst="rect">
            <a:avLst/>
          </a:prstGeom>
        </p:spPr>
      </p:pic>
      <p:sp>
        <p:nvSpPr>
          <p:cNvPr id="4" name="TextBox 3">
            <a:extLst>
              <a:ext uri="{FF2B5EF4-FFF2-40B4-BE49-F238E27FC236}">
                <a16:creationId xmlns:a16="http://schemas.microsoft.com/office/drawing/2014/main" id="{209701EE-E7C1-CF45-BD48-0D270CD326EC}"/>
              </a:ext>
            </a:extLst>
          </p:cNvPr>
          <p:cNvSpPr txBox="1"/>
          <p:nvPr/>
        </p:nvSpPr>
        <p:spPr>
          <a:xfrm>
            <a:off x="93412" y="109728"/>
            <a:ext cx="3902516" cy="1292662"/>
          </a:xfrm>
          <a:prstGeom prst="rect">
            <a:avLst/>
          </a:prstGeom>
          <a:noFill/>
        </p:spPr>
        <p:txBody>
          <a:bodyPr wrap="square" rtlCol="0">
            <a:spAutoFit/>
          </a:bodyPr>
          <a:lstStyle/>
          <a:p>
            <a:r>
              <a:rPr lang="en-US" sz="2600" b="1" dirty="0"/>
              <a:t>This is of course, just a heuristic, but it might serve use well!</a:t>
            </a:r>
          </a:p>
        </p:txBody>
      </p:sp>
    </p:spTree>
    <p:extLst>
      <p:ext uri="{BB962C8B-B14F-4D97-AF65-F5344CB8AC3E}">
        <p14:creationId xmlns:p14="http://schemas.microsoft.com/office/powerpoint/2010/main" val="502901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DA4C4F-11A4-1046-B8F8-A53E425DE0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4752"/>
            <a:ext cx="12192000" cy="6852544"/>
          </a:xfrm>
          <a:prstGeom prst="rect">
            <a:avLst/>
          </a:prstGeom>
        </p:spPr>
      </p:pic>
      <p:sp>
        <p:nvSpPr>
          <p:cNvPr id="4" name="TextBox 3">
            <a:extLst>
              <a:ext uri="{FF2B5EF4-FFF2-40B4-BE49-F238E27FC236}">
                <a16:creationId xmlns:a16="http://schemas.microsoft.com/office/drawing/2014/main" id="{F2672135-6840-8041-97E4-A0CF687C2C64}"/>
              </a:ext>
            </a:extLst>
          </p:cNvPr>
          <p:cNvSpPr txBox="1"/>
          <p:nvPr/>
        </p:nvSpPr>
        <p:spPr>
          <a:xfrm>
            <a:off x="178935" y="5449824"/>
            <a:ext cx="11474824" cy="1077218"/>
          </a:xfrm>
          <a:prstGeom prst="rect">
            <a:avLst/>
          </a:prstGeom>
          <a:noFill/>
        </p:spPr>
        <p:txBody>
          <a:bodyPr wrap="square" rtlCol="0">
            <a:spAutoFit/>
          </a:bodyPr>
          <a:lstStyle/>
          <a:p>
            <a:r>
              <a:rPr lang="en-US" sz="3200" b="1" dirty="0"/>
              <a:t>As we search for rules that use more of our 81 pixels, things really start to slow down. Why?</a:t>
            </a:r>
          </a:p>
        </p:txBody>
      </p:sp>
    </p:spTree>
    <p:extLst>
      <p:ext uri="{BB962C8B-B14F-4D97-AF65-F5344CB8AC3E}">
        <p14:creationId xmlns:p14="http://schemas.microsoft.com/office/powerpoint/2010/main" val="2591402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9F935-E1DE-FC43-9479-3466CE82C9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69"/>
            <a:ext cx="12192000" cy="6847062"/>
          </a:xfrm>
          <a:prstGeom prst="rect">
            <a:avLst/>
          </a:prstGeom>
        </p:spPr>
      </p:pic>
      <p:sp>
        <p:nvSpPr>
          <p:cNvPr id="4" name="TextBox 3">
            <a:extLst>
              <a:ext uri="{FF2B5EF4-FFF2-40B4-BE49-F238E27FC236}">
                <a16:creationId xmlns:a16="http://schemas.microsoft.com/office/drawing/2014/main" id="{4797CDC3-E98F-F847-9E73-8170FFCAE2D7}"/>
              </a:ext>
            </a:extLst>
          </p:cNvPr>
          <p:cNvSpPr txBox="1"/>
          <p:nvPr/>
        </p:nvSpPr>
        <p:spPr>
          <a:xfrm>
            <a:off x="5998464" y="446249"/>
            <a:ext cx="5945124" cy="1077218"/>
          </a:xfrm>
          <a:prstGeom prst="rect">
            <a:avLst/>
          </a:prstGeom>
          <a:noFill/>
        </p:spPr>
        <p:txBody>
          <a:bodyPr wrap="square" rtlCol="0">
            <a:spAutoFit/>
          </a:bodyPr>
          <a:lstStyle/>
          <a:p>
            <a:pPr algn="r"/>
            <a:r>
              <a:rPr lang="en-US" sz="3200" b="1" dirty="0"/>
              <a:t>Using our impurity heuristic, what is the impurity of our left node?</a:t>
            </a:r>
          </a:p>
        </p:txBody>
      </p:sp>
      <p:sp>
        <p:nvSpPr>
          <p:cNvPr id="5" name="TextBox 4">
            <a:extLst>
              <a:ext uri="{FF2B5EF4-FFF2-40B4-BE49-F238E27FC236}">
                <a16:creationId xmlns:a16="http://schemas.microsoft.com/office/drawing/2014/main" id="{794C69CA-D45D-0548-957E-AB6E416AEAAD}"/>
              </a:ext>
            </a:extLst>
          </p:cNvPr>
          <p:cNvSpPr txBox="1"/>
          <p:nvPr/>
        </p:nvSpPr>
        <p:spPr>
          <a:xfrm>
            <a:off x="8674608" y="2237232"/>
            <a:ext cx="1594104" cy="3170099"/>
          </a:xfrm>
          <a:prstGeom prst="rect">
            <a:avLst/>
          </a:prstGeom>
          <a:noFill/>
        </p:spPr>
        <p:txBody>
          <a:bodyPr wrap="square" rtlCol="0">
            <a:spAutoFit/>
          </a:bodyPr>
          <a:lstStyle/>
          <a:p>
            <a:pPr marL="514350" indent="-514350" algn="r">
              <a:buAutoNum type="alphaLcParenR"/>
            </a:pPr>
            <a:r>
              <a:rPr lang="en-US" sz="4000" b="1" dirty="0"/>
              <a:t>1/5</a:t>
            </a:r>
          </a:p>
          <a:p>
            <a:pPr marL="514350" indent="-514350" algn="r">
              <a:buAutoNum type="alphaLcParenR"/>
            </a:pPr>
            <a:r>
              <a:rPr lang="en-US" sz="4000" b="1" dirty="0"/>
              <a:t>1/3</a:t>
            </a:r>
          </a:p>
          <a:p>
            <a:pPr marL="514350" indent="-514350" algn="r">
              <a:buAutoNum type="alphaLcParenR"/>
            </a:pPr>
            <a:r>
              <a:rPr lang="en-US" sz="4000" b="1" dirty="0"/>
              <a:t>1/2</a:t>
            </a:r>
          </a:p>
          <a:p>
            <a:pPr marL="514350" indent="-514350" algn="r">
              <a:buAutoNum type="alphaLcParenR"/>
            </a:pPr>
            <a:r>
              <a:rPr lang="en-US" sz="4000" b="1" dirty="0"/>
              <a:t>2/5</a:t>
            </a:r>
          </a:p>
          <a:p>
            <a:pPr marL="514350" indent="-514350" algn="r">
              <a:buAutoNum type="alphaLcParenR"/>
            </a:pPr>
            <a:r>
              <a:rPr lang="en-US" sz="4000" b="1" dirty="0"/>
              <a:t>3/5</a:t>
            </a:r>
          </a:p>
        </p:txBody>
      </p:sp>
    </p:spTree>
    <p:extLst>
      <p:ext uri="{BB962C8B-B14F-4D97-AF65-F5344CB8AC3E}">
        <p14:creationId xmlns:p14="http://schemas.microsoft.com/office/powerpoint/2010/main" val="1476858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9F935-E1DE-FC43-9479-3466CE82C9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69"/>
            <a:ext cx="12192000" cy="6847062"/>
          </a:xfrm>
          <a:prstGeom prst="rect">
            <a:avLst/>
          </a:prstGeom>
        </p:spPr>
      </p:pic>
      <p:sp>
        <p:nvSpPr>
          <p:cNvPr id="4" name="TextBox 3">
            <a:extLst>
              <a:ext uri="{FF2B5EF4-FFF2-40B4-BE49-F238E27FC236}">
                <a16:creationId xmlns:a16="http://schemas.microsoft.com/office/drawing/2014/main" id="{4797CDC3-E98F-F847-9E73-8170FFCAE2D7}"/>
              </a:ext>
            </a:extLst>
          </p:cNvPr>
          <p:cNvSpPr txBox="1"/>
          <p:nvPr/>
        </p:nvSpPr>
        <p:spPr>
          <a:xfrm>
            <a:off x="5998464" y="446249"/>
            <a:ext cx="5945124" cy="1077218"/>
          </a:xfrm>
          <a:prstGeom prst="rect">
            <a:avLst/>
          </a:prstGeom>
          <a:noFill/>
        </p:spPr>
        <p:txBody>
          <a:bodyPr wrap="square" rtlCol="0">
            <a:spAutoFit/>
          </a:bodyPr>
          <a:lstStyle/>
          <a:p>
            <a:pPr algn="r"/>
            <a:r>
              <a:rPr lang="en-US" sz="3200" b="1" dirty="0"/>
              <a:t>Using our impurity heuristic, what is the impurity of our right node?</a:t>
            </a:r>
          </a:p>
        </p:txBody>
      </p:sp>
      <p:sp>
        <p:nvSpPr>
          <p:cNvPr id="5" name="TextBox 4">
            <a:extLst>
              <a:ext uri="{FF2B5EF4-FFF2-40B4-BE49-F238E27FC236}">
                <a16:creationId xmlns:a16="http://schemas.microsoft.com/office/drawing/2014/main" id="{794C69CA-D45D-0548-957E-AB6E416AEAAD}"/>
              </a:ext>
            </a:extLst>
          </p:cNvPr>
          <p:cNvSpPr txBox="1"/>
          <p:nvPr/>
        </p:nvSpPr>
        <p:spPr>
          <a:xfrm>
            <a:off x="8674608" y="2237232"/>
            <a:ext cx="1594104" cy="3170099"/>
          </a:xfrm>
          <a:prstGeom prst="rect">
            <a:avLst/>
          </a:prstGeom>
          <a:noFill/>
        </p:spPr>
        <p:txBody>
          <a:bodyPr wrap="square" rtlCol="0">
            <a:spAutoFit/>
          </a:bodyPr>
          <a:lstStyle/>
          <a:p>
            <a:pPr marL="514350" indent="-514350" algn="r">
              <a:buAutoNum type="alphaLcParenR"/>
            </a:pPr>
            <a:r>
              <a:rPr lang="en-US" sz="4000" b="1" dirty="0"/>
              <a:t>1/5</a:t>
            </a:r>
          </a:p>
          <a:p>
            <a:pPr marL="514350" indent="-514350" algn="r">
              <a:buAutoNum type="alphaLcParenR"/>
            </a:pPr>
            <a:r>
              <a:rPr lang="en-US" sz="4000" b="1" dirty="0"/>
              <a:t>1/3</a:t>
            </a:r>
          </a:p>
          <a:p>
            <a:pPr marL="514350" indent="-514350" algn="r">
              <a:buAutoNum type="alphaLcParenR"/>
            </a:pPr>
            <a:r>
              <a:rPr lang="en-US" sz="4000" b="1" dirty="0"/>
              <a:t>1/2</a:t>
            </a:r>
          </a:p>
          <a:p>
            <a:pPr marL="514350" indent="-514350" algn="r">
              <a:buAutoNum type="alphaLcParenR"/>
            </a:pPr>
            <a:r>
              <a:rPr lang="en-US" sz="4000" b="1" dirty="0"/>
              <a:t>2/5</a:t>
            </a:r>
          </a:p>
          <a:p>
            <a:pPr marL="514350" indent="-514350" algn="r">
              <a:buAutoNum type="alphaLcParenR"/>
            </a:pPr>
            <a:r>
              <a:rPr lang="en-US" sz="4000" b="1" dirty="0"/>
              <a:t>3/5</a:t>
            </a:r>
          </a:p>
        </p:txBody>
      </p:sp>
    </p:spTree>
    <p:extLst>
      <p:ext uri="{BB962C8B-B14F-4D97-AF65-F5344CB8AC3E}">
        <p14:creationId xmlns:p14="http://schemas.microsoft.com/office/powerpoint/2010/main" val="917106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4E3A5-EDB8-BA44-9DF5-1C3F6977B1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6496"/>
            <a:ext cx="12192000" cy="6805007"/>
          </a:xfrm>
          <a:prstGeom prst="rect">
            <a:avLst/>
          </a:prstGeom>
        </p:spPr>
      </p:pic>
      <p:sp>
        <p:nvSpPr>
          <p:cNvPr id="4" name="TextBox 3">
            <a:extLst>
              <a:ext uri="{FF2B5EF4-FFF2-40B4-BE49-F238E27FC236}">
                <a16:creationId xmlns:a16="http://schemas.microsoft.com/office/drawing/2014/main" id="{1DA3C65A-8C12-A940-BD66-50352A5412E5}"/>
              </a:ext>
            </a:extLst>
          </p:cNvPr>
          <p:cNvSpPr txBox="1"/>
          <p:nvPr/>
        </p:nvSpPr>
        <p:spPr>
          <a:xfrm>
            <a:off x="7152580" y="146304"/>
            <a:ext cx="4752908" cy="892552"/>
          </a:xfrm>
          <a:prstGeom prst="rect">
            <a:avLst/>
          </a:prstGeom>
          <a:noFill/>
        </p:spPr>
        <p:txBody>
          <a:bodyPr wrap="square" rtlCol="0">
            <a:spAutoFit/>
          </a:bodyPr>
          <a:lstStyle/>
          <a:p>
            <a:pPr algn="r"/>
            <a:r>
              <a:rPr lang="en-US" sz="2600" b="1" dirty="0"/>
              <a:t>Here’s our Heuristic at work. Notice the weighted average.</a:t>
            </a:r>
          </a:p>
        </p:txBody>
      </p:sp>
    </p:spTree>
    <p:extLst>
      <p:ext uri="{BB962C8B-B14F-4D97-AF65-F5344CB8AC3E}">
        <p14:creationId xmlns:p14="http://schemas.microsoft.com/office/powerpoint/2010/main" val="1827229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5F68C-4B82-E541-A576-F5AAC3B7B6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620"/>
            <a:ext cx="12192000" cy="6844760"/>
          </a:xfrm>
          <a:prstGeom prst="rect">
            <a:avLst/>
          </a:prstGeom>
        </p:spPr>
      </p:pic>
      <p:sp>
        <p:nvSpPr>
          <p:cNvPr id="4" name="TextBox 3">
            <a:extLst>
              <a:ext uri="{FF2B5EF4-FFF2-40B4-BE49-F238E27FC236}">
                <a16:creationId xmlns:a16="http://schemas.microsoft.com/office/drawing/2014/main" id="{3143DAEA-D036-6647-A2E4-59B6F5E0066B}"/>
              </a:ext>
            </a:extLst>
          </p:cNvPr>
          <p:cNvSpPr txBox="1"/>
          <p:nvPr/>
        </p:nvSpPr>
        <p:spPr>
          <a:xfrm>
            <a:off x="2688336" y="100584"/>
            <a:ext cx="9427464" cy="492443"/>
          </a:xfrm>
          <a:prstGeom prst="rect">
            <a:avLst/>
          </a:prstGeom>
          <a:noFill/>
        </p:spPr>
        <p:txBody>
          <a:bodyPr wrap="square" rtlCol="0">
            <a:spAutoFit/>
          </a:bodyPr>
          <a:lstStyle/>
          <a:p>
            <a:pPr algn="r"/>
            <a:r>
              <a:rPr lang="en-US" sz="2600" b="1" dirty="0"/>
              <a:t>Unfortunately our impurity heuristic does not fix out problem! </a:t>
            </a:r>
          </a:p>
        </p:txBody>
      </p:sp>
    </p:spTree>
    <p:extLst>
      <p:ext uri="{BB962C8B-B14F-4D97-AF65-F5344CB8AC3E}">
        <p14:creationId xmlns:p14="http://schemas.microsoft.com/office/powerpoint/2010/main" val="1518339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724CC9-D2A0-B14E-94DD-F25795C633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52"/>
            <a:ext cx="12192000" cy="6817895"/>
          </a:xfrm>
          <a:prstGeom prst="rect">
            <a:avLst/>
          </a:prstGeom>
        </p:spPr>
      </p:pic>
      <p:sp>
        <p:nvSpPr>
          <p:cNvPr id="4" name="TextBox 3">
            <a:extLst>
              <a:ext uri="{FF2B5EF4-FFF2-40B4-BE49-F238E27FC236}">
                <a16:creationId xmlns:a16="http://schemas.microsoft.com/office/drawing/2014/main" id="{9EB6CA2B-9E1F-704F-A04F-9CA8EF03E82A}"/>
              </a:ext>
            </a:extLst>
          </p:cNvPr>
          <p:cNvSpPr txBox="1"/>
          <p:nvPr/>
        </p:nvSpPr>
        <p:spPr>
          <a:xfrm>
            <a:off x="74676" y="5565338"/>
            <a:ext cx="12042648" cy="1292662"/>
          </a:xfrm>
          <a:prstGeom prst="rect">
            <a:avLst/>
          </a:prstGeom>
          <a:noFill/>
        </p:spPr>
        <p:txBody>
          <a:bodyPr wrap="square" rtlCol="0">
            <a:spAutoFit/>
          </a:bodyPr>
          <a:lstStyle/>
          <a:p>
            <a:r>
              <a:rPr lang="en-US" sz="2600" b="1" dirty="0"/>
              <a:t>Now, because this is a CV and not an ML class, we’ll skip a few details here, check out Learning to See part 14 and 15 for the full story. It turns out for our impurity heuristic to decrease as we split, it must be a concave function.</a:t>
            </a:r>
          </a:p>
        </p:txBody>
      </p:sp>
    </p:spTree>
    <p:extLst>
      <p:ext uri="{BB962C8B-B14F-4D97-AF65-F5344CB8AC3E}">
        <p14:creationId xmlns:p14="http://schemas.microsoft.com/office/powerpoint/2010/main" val="3301945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B1617-FC90-CD48-AA16-B1C8932D87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63609" y="1317327"/>
            <a:ext cx="5133703" cy="3291840"/>
          </a:xfrm>
          <a:prstGeom prst="rect">
            <a:avLst/>
          </a:prstGeom>
        </p:spPr>
      </p:pic>
      <p:sp>
        <p:nvSpPr>
          <p:cNvPr id="4" name="TextBox 3">
            <a:extLst>
              <a:ext uri="{FF2B5EF4-FFF2-40B4-BE49-F238E27FC236}">
                <a16:creationId xmlns:a16="http://schemas.microsoft.com/office/drawing/2014/main" id="{E6BCA2A4-1EDB-8A44-BEA2-846DB8E749AA}"/>
              </a:ext>
            </a:extLst>
          </p:cNvPr>
          <p:cNvSpPr txBox="1"/>
          <p:nvPr/>
        </p:nvSpPr>
        <p:spPr>
          <a:xfrm>
            <a:off x="149352" y="5729930"/>
            <a:ext cx="12042648" cy="892552"/>
          </a:xfrm>
          <a:prstGeom prst="rect">
            <a:avLst/>
          </a:prstGeom>
          <a:noFill/>
        </p:spPr>
        <p:txBody>
          <a:bodyPr wrap="square" rtlCol="0">
            <a:spAutoFit/>
          </a:bodyPr>
          <a:lstStyle/>
          <a:p>
            <a:r>
              <a:rPr lang="en-US" sz="2600" b="1" dirty="0"/>
              <a:t>Independently developed in statistics and ML, Gini Impurity and Entropy turn out to be very good heuristic measures of  impurity.</a:t>
            </a:r>
          </a:p>
        </p:txBody>
      </p:sp>
      <p:pic>
        <p:nvPicPr>
          <p:cNvPr id="6" name="Picture 5">
            <a:extLst>
              <a:ext uri="{FF2B5EF4-FFF2-40B4-BE49-F238E27FC236}">
                <a16:creationId xmlns:a16="http://schemas.microsoft.com/office/drawing/2014/main" id="{5C4BC88E-07DB-5D40-9CDF-405BF330CE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4904" y="1390479"/>
            <a:ext cx="5948733" cy="2541441"/>
          </a:xfrm>
          <a:prstGeom prst="rect">
            <a:avLst/>
          </a:prstGeom>
        </p:spPr>
      </p:pic>
    </p:spTree>
    <p:extLst>
      <p:ext uri="{BB962C8B-B14F-4D97-AF65-F5344CB8AC3E}">
        <p14:creationId xmlns:p14="http://schemas.microsoft.com/office/powerpoint/2010/main" val="308300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4F063-DF08-BF4B-A06B-D06F330DD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1433"/>
            <a:ext cx="12192000" cy="6836567"/>
          </a:xfrm>
          <a:prstGeom prst="rect">
            <a:avLst/>
          </a:prstGeom>
        </p:spPr>
      </p:pic>
      <p:sp>
        <p:nvSpPr>
          <p:cNvPr id="4" name="TextBox 3">
            <a:extLst>
              <a:ext uri="{FF2B5EF4-FFF2-40B4-BE49-F238E27FC236}">
                <a16:creationId xmlns:a16="http://schemas.microsoft.com/office/drawing/2014/main" id="{A968B9AA-DDFA-F940-9970-C9917B3068E0}"/>
              </a:ext>
            </a:extLst>
          </p:cNvPr>
          <p:cNvSpPr txBox="1"/>
          <p:nvPr/>
        </p:nvSpPr>
        <p:spPr>
          <a:xfrm>
            <a:off x="2334768" y="6354840"/>
            <a:ext cx="9427464" cy="492443"/>
          </a:xfrm>
          <a:prstGeom prst="rect">
            <a:avLst/>
          </a:prstGeom>
          <a:noFill/>
        </p:spPr>
        <p:txBody>
          <a:bodyPr wrap="square" rtlCol="0">
            <a:spAutoFit/>
          </a:bodyPr>
          <a:lstStyle/>
          <a:p>
            <a:pPr algn="r"/>
            <a:r>
              <a:rPr lang="en-US" sz="2600" b="1" dirty="0"/>
              <a:t>Here’s our entropy heuristic at work.</a:t>
            </a:r>
          </a:p>
        </p:txBody>
      </p:sp>
    </p:spTree>
    <p:extLst>
      <p:ext uri="{BB962C8B-B14F-4D97-AF65-F5344CB8AC3E}">
        <p14:creationId xmlns:p14="http://schemas.microsoft.com/office/powerpoint/2010/main" val="454979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7A55D-4448-594A-9ABF-36BF4689CB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187"/>
            <a:ext cx="12192000" cy="6819626"/>
          </a:xfrm>
          <a:prstGeom prst="rect">
            <a:avLst/>
          </a:prstGeom>
        </p:spPr>
      </p:pic>
    </p:spTree>
    <p:extLst>
      <p:ext uri="{BB962C8B-B14F-4D97-AF65-F5344CB8AC3E}">
        <p14:creationId xmlns:p14="http://schemas.microsoft.com/office/powerpoint/2010/main" val="3316196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FB1FF-D4A0-614B-AB98-0C01BD384AEB}"/>
              </a:ext>
            </a:extLst>
          </p:cNvPr>
          <p:cNvSpPr txBox="1"/>
          <p:nvPr/>
        </p:nvSpPr>
        <p:spPr>
          <a:xfrm>
            <a:off x="1292352" y="2889264"/>
            <a:ext cx="9427464" cy="492443"/>
          </a:xfrm>
          <a:prstGeom prst="rect">
            <a:avLst/>
          </a:prstGeom>
          <a:noFill/>
        </p:spPr>
        <p:txBody>
          <a:bodyPr wrap="square" rtlCol="0">
            <a:spAutoFit/>
          </a:bodyPr>
          <a:lstStyle/>
          <a:p>
            <a:pPr algn="ctr"/>
            <a:r>
              <a:rPr lang="en-US" sz="2600" b="1" dirty="0"/>
              <a:t>Ok, decision tree time.</a:t>
            </a:r>
          </a:p>
        </p:txBody>
      </p:sp>
    </p:spTree>
    <p:extLst>
      <p:ext uri="{BB962C8B-B14F-4D97-AF65-F5344CB8AC3E}">
        <p14:creationId xmlns:p14="http://schemas.microsoft.com/office/powerpoint/2010/main" val="2738615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ee_growing">
            <a:hlinkClick r:id="" action="ppaction://media"/>
            <a:extLst>
              <a:ext uri="{FF2B5EF4-FFF2-40B4-BE49-F238E27FC236}">
                <a16:creationId xmlns:a16="http://schemas.microsoft.com/office/drawing/2014/main" id="{015BE70D-E22D-8642-B584-CB8D2F8B40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3175"/>
            <a:ext cx="12192000" cy="6858000"/>
          </a:xfrm>
          <a:prstGeom prst="rect">
            <a:avLst/>
          </a:prstGeom>
        </p:spPr>
      </p:pic>
    </p:spTree>
    <p:extLst>
      <p:ext uri="{BB962C8B-B14F-4D97-AF65-F5344CB8AC3E}">
        <p14:creationId xmlns:p14="http://schemas.microsoft.com/office/powerpoint/2010/main" val="168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9D7271-4BB3-CF45-94FD-AA271DC2BDD6}"/>
              </a:ext>
            </a:extLst>
          </p:cNvPr>
          <p:cNvSpPr txBox="1"/>
          <p:nvPr/>
        </p:nvSpPr>
        <p:spPr>
          <a:xfrm>
            <a:off x="1" y="246888"/>
            <a:ext cx="12192000" cy="584775"/>
          </a:xfrm>
          <a:prstGeom prst="rect">
            <a:avLst/>
          </a:prstGeom>
          <a:noFill/>
        </p:spPr>
        <p:txBody>
          <a:bodyPr wrap="square" rtlCol="0">
            <a:spAutoFit/>
          </a:bodyPr>
          <a:lstStyle/>
          <a:p>
            <a:pPr algn="ctr"/>
            <a:r>
              <a:rPr lang="en-US" sz="3200" b="1" dirty="0"/>
              <a:t>How many k-pixel rules exist for our 9x9 examples?</a:t>
            </a:r>
          </a:p>
        </p:txBody>
      </p:sp>
      <p:pic>
        <p:nvPicPr>
          <p:cNvPr id="6" name="Picture 5">
            <a:extLst>
              <a:ext uri="{FF2B5EF4-FFF2-40B4-BE49-F238E27FC236}">
                <a16:creationId xmlns:a16="http://schemas.microsoft.com/office/drawing/2014/main" id="{D2F50009-2430-1649-A614-0C89902235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31746" y="1956815"/>
            <a:ext cx="2534153" cy="2573595"/>
          </a:xfrm>
          <a:prstGeom prst="rect">
            <a:avLst/>
          </a:prstGeom>
        </p:spPr>
      </p:pic>
      <p:sp>
        <p:nvSpPr>
          <p:cNvPr id="7" name="TextBox 6">
            <a:extLst>
              <a:ext uri="{FF2B5EF4-FFF2-40B4-BE49-F238E27FC236}">
                <a16:creationId xmlns:a16="http://schemas.microsoft.com/office/drawing/2014/main" id="{58F97DAF-DB7E-F24C-ABC5-6A47B792D4FB}"/>
              </a:ext>
            </a:extLst>
          </p:cNvPr>
          <p:cNvSpPr txBox="1"/>
          <p:nvPr/>
        </p:nvSpPr>
        <p:spPr>
          <a:xfrm>
            <a:off x="2099175" y="4645152"/>
            <a:ext cx="2381385" cy="353943"/>
          </a:xfrm>
          <a:prstGeom prst="rect">
            <a:avLst/>
          </a:prstGeom>
          <a:noFill/>
        </p:spPr>
        <p:txBody>
          <a:bodyPr wrap="square" rtlCol="0">
            <a:spAutoFit/>
          </a:bodyPr>
          <a:lstStyle/>
          <a:p>
            <a:pPr algn="ctr"/>
            <a:r>
              <a:rPr lang="en-US" sz="1700" b="1" dirty="0">
                <a:solidFill>
                  <a:schemeClr val="bg1">
                    <a:lumMod val="50000"/>
                  </a:schemeClr>
                </a:solidFill>
              </a:rPr>
              <a:t>Example rule for k=2</a:t>
            </a:r>
          </a:p>
        </p:txBody>
      </p:sp>
      <p:pic>
        <p:nvPicPr>
          <p:cNvPr id="9" name="Picture 8">
            <a:extLst>
              <a:ext uri="{FF2B5EF4-FFF2-40B4-BE49-F238E27FC236}">
                <a16:creationId xmlns:a16="http://schemas.microsoft.com/office/drawing/2014/main" id="{370AFD6C-E34F-6A4B-AD07-C1D8329924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80667" y="1106424"/>
            <a:ext cx="3147224" cy="5239512"/>
          </a:xfrm>
          <a:prstGeom prst="rect">
            <a:avLst/>
          </a:prstGeom>
        </p:spPr>
      </p:pic>
    </p:spTree>
    <p:extLst>
      <p:ext uri="{BB962C8B-B14F-4D97-AF65-F5344CB8AC3E}">
        <p14:creationId xmlns:p14="http://schemas.microsoft.com/office/powerpoint/2010/main" val="1558874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1CEAD-6BC1-824E-A597-4EBC8D4933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12418"/>
            <a:ext cx="8769096" cy="4897912"/>
          </a:xfrm>
          <a:prstGeom prst="rect">
            <a:avLst/>
          </a:prstGeom>
        </p:spPr>
      </p:pic>
      <p:sp>
        <p:nvSpPr>
          <p:cNvPr id="4" name="TextBox 3">
            <a:extLst>
              <a:ext uri="{FF2B5EF4-FFF2-40B4-BE49-F238E27FC236}">
                <a16:creationId xmlns:a16="http://schemas.microsoft.com/office/drawing/2014/main" id="{09D5C66A-466F-5645-A976-50BF1FA8448D}"/>
              </a:ext>
            </a:extLst>
          </p:cNvPr>
          <p:cNvSpPr txBox="1"/>
          <p:nvPr/>
        </p:nvSpPr>
        <p:spPr>
          <a:xfrm>
            <a:off x="2534412" y="291375"/>
            <a:ext cx="9427464" cy="584775"/>
          </a:xfrm>
          <a:prstGeom prst="rect">
            <a:avLst/>
          </a:prstGeom>
          <a:noFill/>
        </p:spPr>
        <p:txBody>
          <a:bodyPr wrap="square" rtlCol="0">
            <a:spAutoFit/>
          </a:bodyPr>
          <a:lstStyle/>
          <a:p>
            <a:pPr algn="r"/>
            <a:r>
              <a:rPr lang="en-US" sz="3200" b="1" dirty="0"/>
              <a:t>How many rules did we test along the way?</a:t>
            </a:r>
          </a:p>
        </p:txBody>
      </p:sp>
      <p:sp>
        <p:nvSpPr>
          <p:cNvPr id="5" name="TextBox 4">
            <a:extLst>
              <a:ext uri="{FF2B5EF4-FFF2-40B4-BE49-F238E27FC236}">
                <a16:creationId xmlns:a16="http://schemas.microsoft.com/office/drawing/2014/main" id="{BA2B8EB3-383D-7B41-A9F0-0493BA0EC793}"/>
              </a:ext>
            </a:extLst>
          </p:cNvPr>
          <p:cNvSpPr txBox="1"/>
          <p:nvPr/>
        </p:nvSpPr>
        <p:spPr>
          <a:xfrm>
            <a:off x="8769096" y="1084237"/>
            <a:ext cx="3061716" cy="2062103"/>
          </a:xfrm>
          <a:prstGeom prst="rect">
            <a:avLst/>
          </a:prstGeom>
          <a:noFill/>
        </p:spPr>
        <p:txBody>
          <a:bodyPr wrap="square" rtlCol="0">
            <a:spAutoFit/>
          </a:bodyPr>
          <a:lstStyle/>
          <a:p>
            <a:pPr marL="514350" indent="-514350" algn="r">
              <a:buAutoNum type="alphaLcParenR"/>
            </a:pPr>
            <a:r>
              <a:rPr lang="en-US" sz="3200" b="1" dirty="0"/>
              <a:t>&lt; 100</a:t>
            </a:r>
          </a:p>
          <a:p>
            <a:pPr marL="514350" indent="-514350" algn="r">
              <a:buAutoNum type="alphaLcParenR"/>
            </a:pPr>
            <a:r>
              <a:rPr lang="en-US" sz="3200" b="1" dirty="0"/>
              <a:t>101-1,000</a:t>
            </a:r>
          </a:p>
          <a:p>
            <a:pPr marL="514350" indent="-514350" algn="r">
              <a:buAutoNum type="alphaLcParenR"/>
            </a:pPr>
            <a:r>
              <a:rPr lang="en-US" sz="3200" b="1" dirty="0"/>
              <a:t>1,001-10,000</a:t>
            </a:r>
          </a:p>
          <a:p>
            <a:pPr marL="514350" indent="-514350" algn="r">
              <a:buAutoNum type="alphaLcParenR"/>
            </a:pPr>
            <a:r>
              <a:rPr lang="en-US" sz="3200" b="1" dirty="0"/>
              <a:t>&gt; 10,000</a:t>
            </a:r>
          </a:p>
        </p:txBody>
      </p:sp>
    </p:spTree>
    <p:extLst>
      <p:ext uri="{BB962C8B-B14F-4D97-AF65-F5344CB8AC3E}">
        <p14:creationId xmlns:p14="http://schemas.microsoft.com/office/powerpoint/2010/main" val="1124708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8046A9-0EAF-514F-93B6-A469FF0E9C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7" y="0"/>
            <a:ext cx="10699781" cy="6035446"/>
          </a:xfrm>
          <a:prstGeom prst="rect">
            <a:avLst/>
          </a:prstGeom>
        </p:spPr>
      </p:pic>
      <p:sp>
        <p:nvSpPr>
          <p:cNvPr id="4" name="TextBox 3">
            <a:extLst>
              <a:ext uri="{FF2B5EF4-FFF2-40B4-BE49-F238E27FC236}">
                <a16:creationId xmlns:a16="http://schemas.microsoft.com/office/drawing/2014/main" id="{1325401A-28D7-5244-94C2-07B5E140F257}"/>
              </a:ext>
            </a:extLst>
          </p:cNvPr>
          <p:cNvSpPr txBox="1"/>
          <p:nvPr/>
        </p:nvSpPr>
        <p:spPr>
          <a:xfrm>
            <a:off x="2314956" y="6170967"/>
            <a:ext cx="9427464" cy="584775"/>
          </a:xfrm>
          <a:prstGeom prst="rect">
            <a:avLst/>
          </a:prstGeom>
          <a:noFill/>
        </p:spPr>
        <p:txBody>
          <a:bodyPr wrap="square" rtlCol="0">
            <a:spAutoFit/>
          </a:bodyPr>
          <a:lstStyle/>
          <a:p>
            <a:pPr algn="r"/>
            <a:r>
              <a:rPr lang="en-US" sz="3200" b="1" dirty="0"/>
              <a:t>We found the 4</a:t>
            </a:r>
            <a:r>
              <a:rPr lang="en-US" sz="3200" b="1" baseline="30000" dirty="0"/>
              <a:t>th</a:t>
            </a:r>
            <a:r>
              <a:rPr lang="en-US" sz="3200" b="1" dirty="0"/>
              <a:t> best rule!</a:t>
            </a:r>
          </a:p>
        </p:txBody>
      </p:sp>
    </p:spTree>
    <p:extLst>
      <p:ext uri="{BB962C8B-B14F-4D97-AF65-F5344CB8AC3E}">
        <p14:creationId xmlns:p14="http://schemas.microsoft.com/office/powerpoint/2010/main" val="861491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42059-9B3B-6D4F-80B4-514683B5CEC3}"/>
              </a:ext>
            </a:extLst>
          </p:cNvPr>
          <p:cNvSpPr txBox="1"/>
          <p:nvPr/>
        </p:nvSpPr>
        <p:spPr>
          <a:xfrm>
            <a:off x="2479548" y="5402871"/>
            <a:ext cx="9427464" cy="1077218"/>
          </a:xfrm>
          <a:prstGeom prst="rect">
            <a:avLst/>
          </a:prstGeom>
          <a:noFill/>
        </p:spPr>
        <p:txBody>
          <a:bodyPr wrap="square" rtlCol="0">
            <a:spAutoFit/>
          </a:bodyPr>
          <a:lstStyle/>
          <a:p>
            <a:pPr algn="r"/>
            <a:r>
              <a:rPr lang="en-US" sz="3200" b="1" dirty="0"/>
              <a:t>Time to look at some code.</a:t>
            </a:r>
          </a:p>
          <a:p>
            <a:pPr algn="r"/>
            <a:r>
              <a:rPr lang="en-US" sz="3200" b="1" dirty="0" err="1">
                <a:solidFill>
                  <a:schemeClr val="bg1">
                    <a:lumMod val="50000"/>
                  </a:schemeClr>
                </a:solidFill>
              </a:rPr>
              <a:t>decision_trees.ipynb</a:t>
            </a:r>
            <a:r>
              <a:rPr lang="en-US" sz="3200" b="1" dirty="0">
                <a:solidFill>
                  <a:schemeClr val="bg1">
                    <a:lumMod val="50000"/>
                  </a:schemeClr>
                </a:solidFill>
              </a:rPr>
              <a:t> </a:t>
            </a:r>
          </a:p>
        </p:txBody>
      </p:sp>
    </p:spTree>
    <p:extLst>
      <p:ext uri="{BB962C8B-B14F-4D97-AF65-F5344CB8AC3E}">
        <p14:creationId xmlns:p14="http://schemas.microsoft.com/office/powerpoint/2010/main" val="4042815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8F20A-CE27-3240-8469-4FBE96E769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81200" y="0"/>
            <a:ext cx="8324088" cy="6903444"/>
          </a:xfrm>
          <a:prstGeom prst="rect">
            <a:avLst/>
          </a:prstGeom>
        </p:spPr>
      </p:pic>
      <p:sp>
        <p:nvSpPr>
          <p:cNvPr id="5" name="TextBox 4">
            <a:extLst>
              <a:ext uri="{FF2B5EF4-FFF2-40B4-BE49-F238E27FC236}">
                <a16:creationId xmlns:a16="http://schemas.microsoft.com/office/drawing/2014/main" id="{37B3CBF2-6D8F-5941-8BF7-54F6F91DF24A}"/>
              </a:ext>
            </a:extLst>
          </p:cNvPr>
          <p:cNvSpPr txBox="1"/>
          <p:nvPr/>
        </p:nvSpPr>
        <p:spPr>
          <a:xfrm>
            <a:off x="9857232" y="6161823"/>
            <a:ext cx="2058924" cy="584775"/>
          </a:xfrm>
          <a:prstGeom prst="rect">
            <a:avLst/>
          </a:prstGeom>
          <a:noFill/>
        </p:spPr>
        <p:txBody>
          <a:bodyPr wrap="square" rtlCol="0">
            <a:spAutoFit/>
          </a:bodyPr>
          <a:lstStyle/>
          <a:p>
            <a:pPr algn="r"/>
            <a:r>
              <a:rPr lang="en-US" sz="3200" b="1" dirty="0"/>
              <a:t>We win!</a:t>
            </a:r>
            <a:endParaRPr lang="en-US" sz="3200" b="1" dirty="0">
              <a:solidFill>
                <a:schemeClr val="bg1">
                  <a:lumMod val="50000"/>
                </a:schemeClr>
              </a:solidFill>
            </a:endParaRPr>
          </a:p>
        </p:txBody>
      </p:sp>
    </p:spTree>
    <p:extLst>
      <p:ext uri="{BB962C8B-B14F-4D97-AF65-F5344CB8AC3E}">
        <p14:creationId xmlns:p14="http://schemas.microsoft.com/office/powerpoint/2010/main" val="378932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CFDA1-D0D5-794E-A72D-6FABAAFDEE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5050"/>
            <a:ext cx="12192000" cy="6787900"/>
          </a:xfrm>
          <a:prstGeom prst="rect">
            <a:avLst/>
          </a:prstGeom>
        </p:spPr>
      </p:pic>
      <p:sp>
        <p:nvSpPr>
          <p:cNvPr id="4" name="TextBox 3">
            <a:extLst>
              <a:ext uri="{FF2B5EF4-FFF2-40B4-BE49-F238E27FC236}">
                <a16:creationId xmlns:a16="http://schemas.microsoft.com/office/drawing/2014/main" id="{906974CC-1E88-2F49-87A0-C26DB8EEAAFA}"/>
              </a:ext>
            </a:extLst>
          </p:cNvPr>
          <p:cNvSpPr txBox="1"/>
          <p:nvPr/>
        </p:nvSpPr>
        <p:spPr>
          <a:xfrm>
            <a:off x="142359" y="6025896"/>
            <a:ext cx="6102993" cy="584775"/>
          </a:xfrm>
          <a:prstGeom prst="rect">
            <a:avLst/>
          </a:prstGeom>
          <a:noFill/>
        </p:spPr>
        <p:txBody>
          <a:bodyPr wrap="square" rtlCol="0">
            <a:spAutoFit/>
          </a:bodyPr>
          <a:lstStyle/>
          <a:p>
            <a:r>
              <a:rPr lang="en-US" sz="3200" b="1" dirty="0"/>
              <a:t>Exponential Growth be ridiculous.</a:t>
            </a:r>
          </a:p>
        </p:txBody>
      </p:sp>
    </p:spTree>
    <p:extLst>
      <p:ext uri="{BB962C8B-B14F-4D97-AF65-F5344CB8AC3E}">
        <p14:creationId xmlns:p14="http://schemas.microsoft.com/office/powerpoint/2010/main" val="312426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18092-EF31-7042-9291-C8C6939CFF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58" y="0"/>
            <a:ext cx="12139083" cy="6858000"/>
          </a:xfrm>
          <a:prstGeom prst="rect">
            <a:avLst/>
          </a:prstGeom>
        </p:spPr>
      </p:pic>
    </p:spTree>
    <p:extLst>
      <p:ext uri="{BB962C8B-B14F-4D97-AF65-F5344CB8AC3E}">
        <p14:creationId xmlns:p14="http://schemas.microsoft.com/office/powerpoint/2010/main" val="3014791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8C9EE-6B79-6248-8D2D-B09D31F633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716"/>
            <a:ext cx="12192000" cy="6836567"/>
          </a:xfrm>
          <a:prstGeom prst="rect">
            <a:avLst/>
          </a:prstGeom>
        </p:spPr>
      </p:pic>
    </p:spTree>
    <p:extLst>
      <p:ext uri="{BB962C8B-B14F-4D97-AF65-F5344CB8AC3E}">
        <p14:creationId xmlns:p14="http://schemas.microsoft.com/office/powerpoint/2010/main" val="92881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532134-DB66-4146-BBB7-58E977C31F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716"/>
            <a:ext cx="12192000" cy="6836567"/>
          </a:xfrm>
          <a:prstGeom prst="rect">
            <a:avLst/>
          </a:prstGeom>
        </p:spPr>
      </p:pic>
    </p:spTree>
    <p:extLst>
      <p:ext uri="{BB962C8B-B14F-4D97-AF65-F5344CB8AC3E}">
        <p14:creationId xmlns:p14="http://schemas.microsoft.com/office/powerpoint/2010/main" val="1161677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B864A-B093-7843-BCB0-6AECC169B4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8337"/>
            <a:ext cx="12192000" cy="6721325"/>
          </a:xfrm>
          <a:prstGeom prst="rect">
            <a:avLst/>
          </a:prstGeom>
        </p:spPr>
      </p:pic>
      <p:sp>
        <p:nvSpPr>
          <p:cNvPr id="4" name="TextBox 3">
            <a:extLst>
              <a:ext uri="{FF2B5EF4-FFF2-40B4-BE49-F238E27FC236}">
                <a16:creationId xmlns:a16="http://schemas.microsoft.com/office/drawing/2014/main" id="{C56DBF63-478E-EF42-A240-D47CD40B669F}"/>
              </a:ext>
            </a:extLst>
          </p:cNvPr>
          <p:cNvSpPr txBox="1"/>
          <p:nvPr/>
        </p:nvSpPr>
        <p:spPr>
          <a:xfrm>
            <a:off x="270375" y="173736"/>
            <a:ext cx="11474824" cy="892552"/>
          </a:xfrm>
          <a:prstGeom prst="rect">
            <a:avLst/>
          </a:prstGeom>
          <a:noFill/>
        </p:spPr>
        <p:txBody>
          <a:bodyPr wrap="square" rtlCol="0">
            <a:spAutoFit/>
          </a:bodyPr>
          <a:lstStyle/>
          <a:p>
            <a:r>
              <a:rPr lang="en-US" sz="2600" b="1" dirty="0"/>
              <a:t>It’s a little more complicated than this…but many of the problems that become exponentially hard belong to the complexity class NP.</a:t>
            </a:r>
          </a:p>
        </p:txBody>
      </p:sp>
    </p:spTree>
    <p:extLst>
      <p:ext uri="{BB962C8B-B14F-4D97-AF65-F5344CB8AC3E}">
        <p14:creationId xmlns:p14="http://schemas.microsoft.com/office/powerpoint/2010/main" val="390910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584</Words>
  <Application>Microsoft Macintosh PowerPoint</Application>
  <PresentationFormat>Widescreen</PresentationFormat>
  <Paragraphs>59</Paragraphs>
  <Slides>43</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Decision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Trees</dc:title>
  <dc:creator>Stephen Welch</dc:creator>
  <cp:lastModifiedBy>Stephen Welch</cp:lastModifiedBy>
  <cp:revision>60</cp:revision>
  <dcterms:created xsi:type="dcterms:W3CDTF">2018-07-11T21:11:56Z</dcterms:created>
  <dcterms:modified xsi:type="dcterms:W3CDTF">2018-07-11T22:53:59Z</dcterms:modified>
</cp:coreProperties>
</file>